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A3CC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3ECFD-8B74-4771-8380-E65EEC4F8FA4}" type="datetimeFigureOut">
              <a:rPr lang="en-GB" smtClean="0"/>
              <a:pPr/>
              <a:t>09/11/2014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E9236-8C8A-48E2-802C-67571B0CC7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46607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Adapted from </a:t>
            </a:r>
            <a:r>
              <a:rPr lang="en-GB" smtClean="0"/>
              <a:t>primary resources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E9236-8C8A-48E2-802C-67571B0CC7A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9061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1E94-4CF8-47B1-B64D-CED8AF5E2213}" type="datetimeFigureOut">
              <a:rPr lang="en-GB" smtClean="0"/>
              <a:pPr/>
              <a:t>09/11/2014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AFE0-E3A5-46A3-9C22-DAE20B7440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9939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1E94-4CF8-47B1-B64D-CED8AF5E2213}" type="datetimeFigureOut">
              <a:rPr lang="en-GB" smtClean="0"/>
              <a:pPr/>
              <a:t>09/11/2014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AFE0-E3A5-46A3-9C22-DAE20B7440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906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1E94-4CF8-47B1-B64D-CED8AF5E2213}" type="datetimeFigureOut">
              <a:rPr lang="en-GB" smtClean="0"/>
              <a:pPr/>
              <a:t>09/11/2014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AFE0-E3A5-46A3-9C22-DAE20B7440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2896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1E94-4CF8-47B1-B64D-CED8AF5E2213}" type="datetimeFigureOut">
              <a:rPr lang="en-GB" smtClean="0"/>
              <a:pPr/>
              <a:t>09/11/2014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AFE0-E3A5-46A3-9C22-DAE20B7440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6924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1E94-4CF8-47B1-B64D-CED8AF5E2213}" type="datetimeFigureOut">
              <a:rPr lang="en-GB" smtClean="0"/>
              <a:pPr/>
              <a:t>09/11/2014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AFE0-E3A5-46A3-9C22-DAE20B7440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0819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1E94-4CF8-47B1-B64D-CED8AF5E2213}" type="datetimeFigureOut">
              <a:rPr lang="en-GB" smtClean="0"/>
              <a:pPr/>
              <a:t>09/11/2014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AFE0-E3A5-46A3-9C22-DAE20B7440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021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1E94-4CF8-47B1-B64D-CED8AF5E2213}" type="datetimeFigureOut">
              <a:rPr lang="en-GB" smtClean="0"/>
              <a:pPr/>
              <a:t>09/11/2014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AFE0-E3A5-46A3-9C22-DAE20B7440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2473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1E94-4CF8-47B1-B64D-CED8AF5E2213}" type="datetimeFigureOut">
              <a:rPr lang="en-GB" smtClean="0"/>
              <a:pPr/>
              <a:t>09/11/2014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AFE0-E3A5-46A3-9C22-DAE20B7440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1246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1E94-4CF8-47B1-B64D-CED8AF5E2213}" type="datetimeFigureOut">
              <a:rPr lang="en-GB" smtClean="0"/>
              <a:pPr/>
              <a:t>09/11/2014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AFE0-E3A5-46A3-9C22-DAE20B7440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37310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1E94-4CF8-47B1-B64D-CED8AF5E2213}" type="datetimeFigureOut">
              <a:rPr lang="en-GB" smtClean="0"/>
              <a:pPr/>
              <a:t>09/11/2014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AFE0-E3A5-46A3-9C22-DAE20B7440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6564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1E94-4CF8-47B1-B64D-CED8AF5E2213}" type="datetimeFigureOut">
              <a:rPr lang="en-GB" smtClean="0"/>
              <a:pPr/>
              <a:t>09/11/2014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AAFE0-E3A5-46A3-9C22-DAE20B7440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0260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21E94-4CF8-47B1-B64D-CED8AF5E2213}" type="datetimeFigureOut">
              <a:rPr lang="en-GB" smtClean="0"/>
              <a:pPr/>
              <a:t>09/11/2014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AAFE0-E3A5-46A3-9C22-DAE20B7440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573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124744"/>
            <a:ext cx="7272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0" dirty="0" smtClean="0">
                <a:solidFill>
                  <a:schemeClr val="tx2"/>
                </a:solidFill>
                <a:latin typeface="Lucida Handwriting" pitchFamily="66" charset="0"/>
              </a:rPr>
              <a:t>What is an embedded clause?</a:t>
            </a:r>
            <a:endParaRPr lang="en-GB" sz="9000" dirty="0">
              <a:solidFill>
                <a:schemeClr val="tx2"/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3578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5061"/>
            <a:ext cx="867645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400" dirty="0" smtClean="0">
              <a:latin typeface="Lucida Handwriting" pitchFamily="66" charset="0"/>
            </a:endParaRPr>
          </a:p>
          <a:p>
            <a:pPr algn="ctr"/>
            <a:r>
              <a:rPr lang="en-GB" sz="4000" dirty="0" smtClean="0">
                <a:latin typeface="Lucida Handwriting" pitchFamily="66" charset="0"/>
              </a:rPr>
              <a:t>An embedded clause</a:t>
            </a:r>
          </a:p>
          <a:p>
            <a:pPr algn="ctr"/>
            <a:r>
              <a:rPr lang="en-GB" sz="4000" dirty="0" smtClean="0">
                <a:latin typeface="Lucida Handwriting" pitchFamily="66" charset="0"/>
              </a:rPr>
              <a:t>adds information to a</a:t>
            </a:r>
          </a:p>
          <a:p>
            <a:pPr algn="ctr"/>
            <a:r>
              <a:rPr lang="en-GB" sz="4000" dirty="0" smtClean="0">
                <a:latin typeface="Lucida Handwriting" pitchFamily="66" charset="0"/>
              </a:rPr>
              <a:t>sentence.</a:t>
            </a:r>
          </a:p>
          <a:p>
            <a:pPr algn="ctr"/>
            <a:endParaRPr lang="en-GB" sz="4000" dirty="0">
              <a:latin typeface="Lucida Handwriting" pitchFamily="66" charset="0"/>
            </a:endParaRPr>
          </a:p>
          <a:p>
            <a:pPr algn="ctr"/>
            <a:r>
              <a:rPr lang="en-GB" sz="4000" dirty="0" smtClean="0">
                <a:latin typeface="Lucida Handwriting" pitchFamily="66" charset="0"/>
              </a:rPr>
              <a:t>It adds information by</a:t>
            </a:r>
          </a:p>
          <a:p>
            <a:pPr algn="ctr"/>
            <a:r>
              <a:rPr lang="en-GB" sz="4000" dirty="0" smtClean="0">
                <a:latin typeface="Lucida Handwriting" pitchFamily="66" charset="0"/>
              </a:rPr>
              <a:t>‘sandwiching’ it into</a:t>
            </a:r>
          </a:p>
          <a:p>
            <a:pPr algn="ctr"/>
            <a:r>
              <a:rPr lang="en-GB" sz="4000" dirty="0" smtClean="0">
                <a:latin typeface="Lucida Handwriting" pitchFamily="66" charset="0"/>
              </a:rPr>
              <a:t>the sentence.</a:t>
            </a:r>
          </a:p>
          <a:p>
            <a:endParaRPr lang="en-GB" sz="5000" dirty="0" smtClean="0">
              <a:latin typeface="Lucida Handwriting" pitchFamily="66" charset="0"/>
            </a:endParaRPr>
          </a:p>
          <a:p>
            <a:endParaRPr lang="en-GB" sz="5000" dirty="0">
              <a:latin typeface="Lucida Handwriting" pitchFamily="66" charset="0"/>
            </a:endParaRPr>
          </a:p>
        </p:txBody>
      </p:sp>
      <p:pic>
        <p:nvPicPr>
          <p:cNvPr id="3" name="Picture 2" descr="sandwi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5085184"/>
            <a:ext cx="3209925" cy="1419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48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5061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dirty="0" smtClean="0">
                <a:latin typeface="Lucida Handwriting" pitchFamily="66" charset="0"/>
              </a:rPr>
              <a:t>We use a </a:t>
            </a:r>
            <a:r>
              <a:rPr lang="en-GB" sz="4500" dirty="0" smtClean="0">
                <a:solidFill>
                  <a:srgbClr val="FF0000"/>
                </a:solidFill>
                <a:latin typeface="Lucida Handwriting" pitchFamily="66" charset="0"/>
              </a:rPr>
              <a:t>comma</a:t>
            </a:r>
            <a:r>
              <a:rPr lang="en-GB" sz="4500" dirty="0" smtClean="0">
                <a:latin typeface="Lucida Handwriting" pitchFamily="66" charset="0"/>
              </a:rPr>
              <a:t> followed by the word </a:t>
            </a:r>
            <a:r>
              <a:rPr lang="en-GB" sz="4500" u="sng" dirty="0" smtClean="0">
                <a:solidFill>
                  <a:srgbClr val="0070C0"/>
                </a:solidFill>
                <a:latin typeface="Lucida Handwriting" pitchFamily="66" charset="0"/>
              </a:rPr>
              <a:t>who, which, that</a:t>
            </a:r>
            <a:r>
              <a:rPr lang="en-GB" sz="4500" u="sng" dirty="0" smtClean="0">
                <a:latin typeface="Lucida Handwriting" pitchFamily="66" charset="0"/>
              </a:rPr>
              <a:t> </a:t>
            </a:r>
            <a:r>
              <a:rPr lang="en-GB" sz="4500" dirty="0" smtClean="0">
                <a:latin typeface="Lucida Handwriting" pitchFamily="66" charset="0"/>
              </a:rPr>
              <a:t>or</a:t>
            </a:r>
            <a:r>
              <a:rPr lang="en-GB" sz="4500" u="sng" dirty="0" smtClean="0">
                <a:latin typeface="Lucida Handwriting" pitchFamily="66" charset="0"/>
              </a:rPr>
              <a:t> </a:t>
            </a:r>
            <a:r>
              <a:rPr lang="en-GB" sz="4500" u="sng" dirty="0" smtClean="0">
                <a:solidFill>
                  <a:srgbClr val="0070C0"/>
                </a:solidFill>
                <a:latin typeface="Lucida Handwriting" pitchFamily="66" charset="0"/>
              </a:rPr>
              <a:t>with</a:t>
            </a:r>
            <a:r>
              <a:rPr lang="en-GB" sz="4500" u="sng" dirty="0" smtClean="0">
                <a:latin typeface="Lucida Handwriting" pitchFamily="66" charset="0"/>
              </a:rPr>
              <a:t> </a:t>
            </a:r>
            <a:r>
              <a:rPr lang="en-GB" sz="4500" dirty="0" smtClean="0">
                <a:latin typeface="Lucida Handwriting" pitchFamily="66" charset="0"/>
              </a:rPr>
              <a:t>to introduce an </a:t>
            </a:r>
            <a:r>
              <a:rPr lang="en-GB" sz="4500" dirty="0" smtClean="0">
                <a:solidFill>
                  <a:srgbClr val="FFC000"/>
                </a:solidFill>
                <a:latin typeface="Lucida Handwriting" pitchFamily="66" charset="0"/>
              </a:rPr>
              <a:t>embedded clause.</a:t>
            </a:r>
          </a:p>
          <a:p>
            <a:endParaRPr lang="en-GB" sz="5000" dirty="0" smtClean="0">
              <a:latin typeface="Lucida Handwriting" pitchFamily="66" charset="0"/>
            </a:endParaRPr>
          </a:p>
          <a:p>
            <a:endParaRPr lang="en-GB" sz="5000" dirty="0">
              <a:latin typeface="Lucida Handwriting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60" y="49190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itchFamily="66" charset="0"/>
              </a:rPr>
              <a:t>The ferocious dog</a:t>
            </a:r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,</a:t>
            </a:r>
            <a:r>
              <a:rPr lang="en-GB" sz="4000" dirty="0" smtClean="0">
                <a:latin typeface="Comic Sans MS" pitchFamily="66" charset="0"/>
              </a:rPr>
              <a:t> </a:t>
            </a:r>
            <a:r>
              <a:rPr lang="en-GB" sz="4000" dirty="0" smtClean="0">
                <a:solidFill>
                  <a:srgbClr val="0070C0"/>
                </a:solidFill>
                <a:latin typeface="Comic Sans MS" pitchFamily="66" charset="0"/>
              </a:rPr>
              <a:t>who</a:t>
            </a:r>
            <a:r>
              <a:rPr lang="en-GB" sz="4000" dirty="0" smtClean="0">
                <a:latin typeface="Comic Sans MS" pitchFamily="66" charset="0"/>
              </a:rPr>
              <a:t> </a:t>
            </a:r>
            <a:r>
              <a:rPr lang="en-GB" sz="4000" dirty="0" smtClean="0">
                <a:solidFill>
                  <a:srgbClr val="FFC000"/>
                </a:solidFill>
                <a:latin typeface="Comic Sans MS" pitchFamily="66" charset="0"/>
              </a:rPr>
              <a:t>was trying to scare away the burglars</a:t>
            </a:r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,</a:t>
            </a:r>
            <a:r>
              <a:rPr lang="en-GB" sz="4000" dirty="0" smtClean="0">
                <a:latin typeface="Comic Sans MS" pitchFamily="66" charset="0"/>
              </a:rPr>
              <a:t> barked noisily through the hole in the fence.</a:t>
            </a:r>
            <a:endParaRPr lang="en-GB" sz="40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60" y="2999547"/>
            <a:ext cx="85689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itchFamily="66" charset="0"/>
              </a:rPr>
              <a:t>The ferocious dog barked noisily through the hole in the fence.</a:t>
            </a:r>
          </a:p>
          <a:p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61201" y="4302861"/>
            <a:ext cx="0" cy="69792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1987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963" y="6662"/>
            <a:ext cx="8964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atin typeface="Comic Sans MS" pitchFamily="66" charset="0"/>
              </a:rPr>
              <a:t>The ferocious dog</a:t>
            </a:r>
            <a:r>
              <a:rPr lang="en-GB" sz="4000" dirty="0">
                <a:solidFill>
                  <a:srgbClr val="C00000"/>
                </a:solidFill>
                <a:latin typeface="Comic Sans MS" pitchFamily="66" charset="0"/>
              </a:rPr>
              <a:t>,</a:t>
            </a:r>
            <a:r>
              <a:rPr lang="en-GB" sz="4000" dirty="0">
                <a:latin typeface="Comic Sans MS" pitchFamily="66" charset="0"/>
              </a:rPr>
              <a:t> </a:t>
            </a:r>
            <a:r>
              <a:rPr lang="en-GB" sz="4000" u="sng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who</a:t>
            </a:r>
            <a:r>
              <a:rPr lang="en-GB" sz="40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GB" sz="4000" dirty="0">
                <a:solidFill>
                  <a:srgbClr val="FFC000"/>
                </a:solidFill>
                <a:latin typeface="Comic Sans MS" pitchFamily="66" charset="0"/>
              </a:rPr>
              <a:t>lived next door</a:t>
            </a:r>
            <a:r>
              <a:rPr lang="en-GB" sz="4000" dirty="0" smtClean="0">
                <a:latin typeface="Comic Sans MS" pitchFamily="66" charset="0"/>
              </a:rPr>
              <a:t>, </a:t>
            </a:r>
            <a:r>
              <a:rPr lang="en-GB" sz="4000" dirty="0">
                <a:latin typeface="Comic Sans MS" pitchFamily="66" charset="0"/>
              </a:rPr>
              <a:t>barked noisily through the hole in the fence.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702" y="2098054"/>
            <a:ext cx="8964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atin typeface="Comic Sans MS" pitchFamily="66" charset="0"/>
              </a:rPr>
              <a:t>The </a:t>
            </a:r>
            <a:r>
              <a:rPr lang="en-GB" sz="4000" dirty="0" smtClean="0">
                <a:latin typeface="Comic Sans MS" pitchFamily="66" charset="0"/>
              </a:rPr>
              <a:t>cloaked man</a:t>
            </a:r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,</a:t>
            </a:r>
            <a:r>
              <a:rPr lang="en-GB" sz="4000" dirty="0" smtClean="0">
                <a:latin typeface="Comic Sans MS" pitchFamily="66" charset="0"/>
              </a:rPr>
              <a:t> </a:t>
            </a:r>
            <a:r>
              <a:rPr lang="en-GB" sz="4000" u="sng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who</a:t>
            </a:r>
            <a:r>
              <a:rPr lang="en-GB" sz="4000" dirty="0" smtClean="0">
                <a:latin typeface="Comic Sans MS" pitchFamily="66" charset="0"/>
              </a:rPr>
              <a:t> </a:t>
            </a:r>
            <a:r>
              <a:rPr lang="en-GB" sz="4000" dirty="0" smtClean="0">
                <a:solidFill>
                  <a:srgbClr val="FFC000"/>
                </a:solidFill>
                <a:latin typeface="Comic Sans MS" pitchFamily="66" charset="0"/>
              </a:rPr>
              <a:t>has a voice as deep as thunder</a:t>
            </a:r>
            <a:r>
              <a:rPr lang="en-GB" sz="4000" dirty="0" smtClean="0">
                <a:latin typeface="Comic Sans MS" pitchFamily="66" charset="0"/>
              </a:rPr>
              <a:t>, sat in the corner of the dank room.</a:t>
            </a:r>
            <a:endParaRPr lang="en-GB" sz="4000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7139" y="4509120"/>
            <a:ext cx="8964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 smtClean="0">
                <a:latin typeface="Comic Sans MS" pitchFamily="66" charset="0"/>
              </a:rPr>
              <a:t>The barren landscape</a:t>
            </a:r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,</a:t>
            </a:r>
            <a:r>
              <a:rPr lang="en-GB" sz="4000" dirty="0" smtClean="0">
                <a:latin typeface="Comic Sans MS" pitchFamily="66" charset="0"/>
              </a:rPr>
              <a:t> </a:t>
            </a:r>
            <a:r>
              <a:rPr lang="en-GB" sz="4000" u="sng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with</a:t>
            </a:r>
            <a:r>
              <a:rPr lang="en-GB" sz="4000" dirty="0" smtClean="0">
                <a:latin typeface="Comic Sans MS" pitchFamily="66" charset="0"/>
              </a:rPr>
              <a:t> </a:t>
            </a:r>
            <a:r>
              <a:rPr lang="en-GB" sz="4000" dirty="0" smtClean="0">
                <a:solidFill>
                  <a:srgbClr val="FFC000"/>
                </a:solidFill>
                <a:latin typeface="Comic Sans MS" pitchFamily="66" charset="0"/>
              </a:rPr>
              <a:t>only a few sheep visible on the horizon</a:t>
            </a:r>
            <a:r>
              <a:rPr lang="en-GB" sz="4000" dirty="0" smtClean="0">
                <a:latin typeface="Comic Sans MS" pitchFamily="66" charset="0"/>
              </a:rPr>
              <a:t>, was a lonely place to be.</a:t>
            </a:r>
            <a:endParaRPr lang="en-GB" sz="4000" dirty="0">
              <a:latin typeface="Comic Sans MS" pitchFamily="66" charset="0"/>
            </a:endParaRPr>
          </a:p>
        </p:txBody>
      </p:sp>
      <p:pic>
        <p:nvPicPr>
          <p:cNvPr id="5" name="Picture 4" descr="sandwi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501008"/>
            <a:ext cx="2057797" cy="9098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2683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Can you add an embedded clause into this sentence?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King </a:t>
            </a:r>
            <a:r>
              <a:rPr lang="en-GB" dirty="0" err="1" smtClean="0"/>
              <a:t>Hrothgar</a:t>
            </a:r>
            <a:r>
              <a:rPr lang="en-GB" dirty="0" smtClean="0"/>
              <a:t> built a magnificent </a:t>
            </a:r>
            <a:r>
              <a:rPr lang="en-GB" dirty="0" smtClean="0"/>
              <a:t>m</a:t>
            </a:r>
            <a:r>
              <a:rPr lang="en-GB" dirty="0" smtClean="0"/>
              <a:t>ead-hall </a:t>
            </a:r>
            <a:r>
              <a:rPr lang="en-GB" dirty="0" smtClean="0"/>
              <a:t>called </a:t>
            </a:r>
            <a:r>
              <a:rPr lang="en-GB" dirty="0" err="1" smtClean="0"/>
              <a:t>Heorot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pic>
        <p:nvPicPr>
          <p:cNvPr id="5" name="Picture 4" descr="heor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852936"/>
            <a:ext cx="6144682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Can you add an embedded clause into this sentence?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Grendel</a:t>
            </a:r>
            <a:r>
              <a:rPr lang="en-GB" dirty="0" smtClean="0"/>
              <a:t> </a:t>
            </a:r>
            <a:r>
              <a:rPr lang="en-GB" dirty="0" smtClean="0"/>
              <a:t>roared </a:t>
            </a:r>
            <a:r>
              <a:rPr lang="en-GB" dirty="0" smtClean="0"/>
              <a:t>as he ripped </a:t>
            </a:r>
            <a:r>
              <a:rPr lang="en-GB" dirty="0" smtClean="0"/>
              <a:t>open the doors </a:t>
            </a:r>
            <a:r>
              <a:rPr lang="en-GB" dirty="0" smtClean="0"/>
              <a:t>into </a:t>
            </a:r>
            <a:r>
              <a:rPr lang="en-GB" dirty="0" err="1" smtClean="0"/>
              <a:t>Heorot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772"/>
          <a:stretch>
            <a:fillRect/>
          </a:stretch>
        </p:blipFill>
        <p:spPr bwMode="auto">
          <a:xfrm>
            <a:off x="2483767" y="3068960"/>
            <a:ext cx="4362083" cy="33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Can you write a clause that is not embedded?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67128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b="1" dirty="0" smtClean="0"/>
              <a:t>Yes – A clause can also be at the start or the end of a sentence, it does not work as a sentence on it’s own but adds to the sentence (a subordinate clause)</a:t>
            </a:r>
          </a:p>
          <a:p>
            <a:r>
              <a:rPr lang="en-GB" dirty="0" smtClean="0"/>
              <a:t>Can you write a subordinate clause for this sentence?</a:t>
            </a:r>
          </a:p>
          <a:p>
            <a:r>
              <a:rPr lang="en-GB" dirty="0" smtClean="0"/>
              <a:t>Beowulf introduced himself to the great king </a:t>
            </a:r>
            <a:r>
              <a:rPr lang="en-GB" dirty="0" err="1" smtClean="0"/>
              <a:t>Hrothgar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 descr="beowul and 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725" y="4653136"/>
            <a:ext cx="2581275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254</Words>
  <Application>Microsoft Office PowerPoint</Application>
  <PresentationFormat>On-screen Show (4:3)</PresentationFormat>
  <Paragraphs>25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Can you add an embedded clause into this sentence?</vt:lpstr>
      <vt:lpstr>Can you add an embedded clause into this sentence?</vt:lpstr>
      <vt:lpstr>Can you write a clause that is not embedded?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Browning</dc:creator>
  <cp:lastModifiedBy>BCharnley</cp:lastModifiedBy>
  <cp:revision>8</cp:revision>
  <dcterms:created xsi:type="dcterms:W3CDTF">2013-09-21T10:50:29Z</dcterms:created>
  <dcterms:modified xsi:type="dcterms:W3CDTF">2014-11-09T20:06:53Z</dcterms:modified>
</cp:coreProperties>
</file>